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0071100" cy="56642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tif>
</file>

<file path=ppt/media/image2.tif>
</file>

<file path=ppt/media/image3.tif>
</file>

<file path=ppt/media/image4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Helvetica Neue"/>
      </a:defRPr>
    </a:lvl1pPr>
    <a:lvl2pPr indent="228600" latinLnBrk="0">
      <a:defRPr sz="1200">
        <a:latin typeface="+mn-lt"/>
        <a:ea typeface="+mn-ea"/>
        <a:cs typeface="+mn-cs"/>
        <a:sym typeface="Helvetica Neue"/>
      </a:defRPr>
    </a:lvl2pPr>
    <a:lvl3pPr indent="457200" latinLnBrk="0">
      <a:defRPr sz="1200">
        <a:latin typeface="+mn-lt"/>
        <a:ea typeface="+mn-ea"/>
        <a:cs typeface="+mn-cs"/>
        <a:sym typeface="Helvetica Neue"/>
      </a:defRPr>
    </a:lvl3pPr>
    <a:lvl4pPr indent="685800" latinLnBrk="0">
      <a:defRPr sz="1200">
        <a:latin typeface="+mn-lt"/>
        <a:ea typeface="+mn-ea"/>
        <a:cs typeface="+mn-cs"/>
        <a:sym typeface="Helvetica Neue"/>
      </a:defRPr>
    </a:lvl4pPr>
    <a:lvl5pPr indent="914400" latinLnBrk="0">
      <a:defRPr sz="1200">
        <a:latin typeface="+mn-lt"/>
        <a:ea typeface="+mn-ea"/>
        <a:cs typeface="+mn-cs"/>
        <a:sym typeface="Helvetica Neue"/>
      </a:defRPr>
    </a:lvl5pPr>
    <a:lvl6pPr indent="1143000" latinLnBrk="0">
      <a:defRPr sz="1200">
        <a:latin typeface="+mn-lt"/>
        <a:ea typeface="+mn-ea"/>
        <a:cs typeface="+mn-cs"/>
        <a:sym typeface="Helvetica Neue"/>
      </a:defRPr>
    </a:lvl6pPr>
    <a:lvl7pPr indent="1371600" latinLnBrk="0">
      <a:defRPr sz="1200">
        <a:latin typeface="+mn-lt"/>
        <a:ea typeface="+mn-ea"/>
        <a:cs typeface="+mn-cs"/>
        <a:sym typeface="Helvetica Neue"/>
      </a:defRPr>
    </a:lvl7pPr>
    <a:lvl8pPr indent="1600200" latinLnBrk="0">
      <a:defRPr sz="1200">
        <a:latin typeface="+mn-lt"/>
        <a:ea typeface="+mn-ea"/>
        <a:cs typeface="+mn-cs"/>
        <a:sym typeface="Helvetica Neue"/>
      </a:defRPr>
    </a:lvl8pPr>
    <a:lvl9pPr indent="1828800" latinLnBrk="0">
      <a:defRPr sz="1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96" name="Body Level One…"/>
          <p:cNvSpPr txBox="1"/>
          <p:nvPr>
            <p:ph type="body" sz="half" idx="1"/>
          </p:nvPr>
        </p:nvSpPr>
        <p:spPr>
          <a:xfrm>
            <a:off x="503639" y="1326239"/>
            <a:ext cx="9068761" cy="156816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PlaceHolder 3"/>
          <p:cNvSpPr/>
          <p:nvPr>
            <p:ph type="body" sz="half" idx="13"/>
          </p:nvPr>
        </p:nvSpPr>
        <p:spPr>
          <a:xfrm>
            <a:off x="503640" y="3043800"/>
            <a:ext cx="9068760" cy="1568161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06" name="Body Level One…"/>
          <p:cNvSpPr txBox="1"/>
          <p:nvPr>
            <p:ph type="body" sz="quarter" idx="1"/>
          </p:nvPr>
        </p:nvSpPr>
        <p:spPr>
          <a:xfrm>
            <a:off x="503639" y="1326239"/>
            <a:ext cx="4425481" cy="156816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PlaceHolder 3"/>
          <p:cNvSpPr/>
          <p:nvPr/>
        </p:nvSpPr>
        <p:spPr>
          <a:xfrm>
            <a:off x="5150880" y="1326239"/>
            <a:ext cx="4425481" cy="15681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 marL="431999" indent="-323999">
              <a:spcBef>
                <a:spcPts val="1400"/>
              </a:spcBef>
              <a:buClr>
                <a:srgbClr val="000000"/>
              </a:buClr>
              <a:buSzPct val="45000"/>
              <a:buChar char="●"/>
              <a:defRPr spc="-100" sz="3200"/>
            </a:pPr>
          </a:p>
        </p:txBody>
      </p:sp>
      <p:sp>
        <p:nvSpPr>
          <p:cNvPr id="108" name="PlaceHolder 4"/>
          <p:cNvSpPr/>
          <p:nvPr/>
        </p:nvSpPr>
        <p:spPr>
          <a:xfrm>
            <a:off x="503640" y="3043800"/>
            <a:ext cx="4425480" cy="15681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 marL="431999" indent="-323999">
              <a:spcBef>
                <a:spcPts val="1400"/>
              </a:spcBef>
              <a:buClr>
                <a:srgbClr val="000000"/>
              </a:buClr>
              <a:buSzPct val="45000"/>
              <a:buChar char="●"/>
              <a:defRPr spc="-100" sz="3200"/>
            </a:pPr>
          </a:p>
        </p:txBody>
      </p:sp>
      <p:sp>
        <p:nvSpPr>
          <p:cNvPr id="109" name="PlaceHolder 5"/>
          <p:cNvSpPr/>
          <p:nvPr>
            <p:ph type="body" sz="quarter" idx="13"/>
          </p:nvPr>
        </p:nvSpPr>
        <p:spPr>
          <a:xfrm>
            <a:off x="5150880" y="3043800"/>
            <a:ext cx="4425481" cy="1568161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</a:p>
        </p:txBody>
      </p:sp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sz="quarter" idx="1"/>
          </p:nvPr>
        </p:nvSpPr>
        <p:spPr>
          <a:xfrm>
            <a:off x="503639" y="1326239"/>
            <a:ext cx="2919961" cy="156816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PlaceHolder 3"/>
          <p:cNvSpPr/>
          <p:nvPr/>
        </p:nvSpPr>
        <p:spPr>
          <a:xfrm>
            <a:off x="3570120" y="1326239"/>
            <a:ext cx="2919961" cy="15681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 marL="431999" indent="-323999">
              <a:spcBef>
                <a:spcPts val="1400"/>
              </a:spcBef>
              <a:buClr>
                <a:srgbClr val="000000"/>
              </a:buClr>
              <a:buSzPct val="45000"/>
              <a:buChar char="●"/>
              <a:defRPr spc="-100" sz="3200"/>
            </a:pPr>
          </a:p>
        </p:txBody>
      </p:sp>
      <p:sp>
        <p:nvSpPr>
          <p:cNvPr id="120" name="PlaceHolder 4"/>
          <p:cNvSpPr/>
          <p:nvPr/>
        </p:nvSpPr>
        <p:spPr>
          <a:xfrm>
            <a:off x="6636239" y="1326239"/>
            <a:ext cx="2919961" cy="15681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 marL="431999" indent="-323999">
              <a:spcBef>
                <a:spcPts val="1400"/>
              </a:spcBef>
              <a:buClr>
                <a:srgbClr val="000000"/>
              </a:buClr>
              <a:buSzPct val="45000"/>
              <a:buChar char="●"/>
              <a:defRPr spc="-100" sz="3200"/>
            </a:pPr>
          </a:p>
        </p:txBody>
      </p:sp>
      <p:sp>
        <p:nvSpPr>
          <p:cNvPr id="121" name="PlaceHolder 5"/>
          <p:cNvSpPr/>
          <p:nvPr/>
        </p:nvSpPr>
        <p:spPr>
          <a:xfrm>
            <a:off x="503640" y="3043800"/>
            <a:ext cx="2919960" cy="15681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 marL="431999" indent="-323999">
              <a:spcBef>
                <a:spcPts val="1400"/>
              </a:spcBef>
              <a:buClr>
                <a:srgbClr val="000000"/>
              </a:buClr>
              <a:buSzPct val="45000"/>
              <a:buChar char="●"/>
              <a:defRPr spc="-100" sz="3200"/>
            </a:pPr>
          </a:p>
        </p:txBody>
      </p:sp>
      <p:sp>
        <p:nvSpPr>
          <p:cNvPr id="122" name="PlaceHolder 6"/>
          <p:cNvSpPr/>
          <p:nvPr/>
        </p:nvSpPr>
        <p:spPr>
          <a:xfrm>
            <a:off x="3570120" y="3043800"/>
            <a:ext cx="2919961" cy="15681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 marL="431999" indent="-323999">
              <a:spcBef>
                <a:spcPts val="1400"/>
              </a:spcBef>
              <a:buClr>
                <a:srgbClr val="000000"/>
              </a:buClr>
              <a:buSzPct val="45000"/>
              <a:buChar char="●"/>
              <a:defRPr spc="-100" sz="3200"/>
            </a:pPr>
          </a:p>
        </p:txBody>
      </p:sp>
      <p:sp>
        <p:nvSpPr>
          <p:cNvPr id="123" name="PlaceHolder 7"/>
          <p:cNvSpPr/>
          <p:nvPr>
            <p:ph type="body" sz="quarter" idx="13"/>
          </p:nvPr>
        </p:nvSpPr>
        <p:spPr>
          <a:xfrm>
            <a:off x="6636239" y="3043800"/>
            <a:ext cx="2919961" cy="1568161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9" name="Body Level One…"/>
          <p:cNvSpPr txBox="1"/>
          <p:nvPr>
            <p:ph type="body" idx="1"/>
          </p:nvPr>
        </p:nvSpPr>
        <p:spPr>
          <a:xfrm>
            <a:off x="503639" y="1326239"/>
            <a:ext cx="9068761" cy="3287881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8" name="Body Level One…"/>
          <p:cNvSpPr txBox="1"/>
          <p:nvPr>
            <p:ph type="body" idx="1"/>
          </p:nvPr>
        </p:nvSpPr>
        <p:spPr>
          <a:xfrm>
            <a:off x="503639" y="1326239"/>
            <a:ext cx="9068761" cy="328788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7" name="Body Level One…"/>
          <p:cNvSpPr txBox="1"/>
          <p:nvPr>
            <p:ph type="body" sz="half" idx="1"/>
          </p:nvPr>
        </p:nvSpPr>
        <p:spPr>
          <a:xfrm>
            <a:off x="503639" y="1326239"/>
            <a:ext cx="4425481" cy="328788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PlaceHolder 3"/>
          <p:cNvSpPr/>
          <p:nvPr>
            <p:ph type="body" sz="half" idx="13"/>
          </p:nvPr>
        </p:nvSpPr>
        <p:spPr>
          <a:xfrm>
            <a:off x="5150880" y="1326239"/>
            <a:ext cx="4425481" cy="3287881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</a:p>
        </p:txBody>
      </p:sp>
      <p:sp>
        <p:nvSpPr>
          <p:cNvPr id="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dy Level One…"/>
          <p:cNvSpPr txBox="1"/>
          <p:nvPr>
            <p:ph type="body" idx="1"/>
          </p:nvPr>
        </p:nvSpPr>
        <p:spPr>
          <a:xfrm>
            <a:off x="503639" y="225719"/>
            <a:ext cx="9068761" cy="4388401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sz="quarter" idx="1"/>
          </p:nvPr>
        </p:nvSpPr>
        <p:spPr>
          <a:xfrm>
            <a:off x="503639" y="1326239"/>
            <a:ext cx="4425481" cy="156816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PlaceHolder 3"/>
          <p:cNvSpPr/>
          <p:nvPr/>
        </p:nvSpPr>
        <p:spPr>
          <a:xfrm>
            <a:off x="5150880" y="1326239"/>
            <a:ext cx="4425481" cy="328788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 marL="431999" indent="-323999">
              <a:spcBef>
                <a:spcPts val="1400"/>
              </a:spcBef>
              <a:buClr>
                <a:srgbClr val="000000"/>
              </a:buClr>
              <a:buSzPct val="45000"/>
              <a:buChar char="●"/>
              <a:defRPr spc="-100" sz="3200"/>
            </a:pPr>
          </a:p>
        </p:txBody>
      </p:sp>
      <p:sp>
        <p:nvSpPr>
          <p:cNvPr id="65" name="PlaceHolder 4"/>
          <p:cNvSpPr/>
          <p:nvPr>
            <p:ph type="body" sz="quarter" idx="13"/>
          </p:nvPr>
        </p:nvSpPr>
        <p:spPr>
          <a:xfrm>
            <a:off x="503640" y="3043800"/>
            <a:ext cx="4425480" cy="1568161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503639" y="1326239"/>
            <a:ext cx="4425481" cy="328788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PlaceHolder 3"/>
          <p:cNvSpPr/>
          <p:nvPr/>
        </p:nvSpPr>
        <p:spPr>
          <a:xfrm>
            <a:off x="5150880" y="1326239"/>
            <a:ext cx="4425481" cy="15681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 marL="431999" indent="-323999">
              <a:spcBef>
                <a:spcPts val="1400"/>
              </a:spcBef>
              <a:buClr>
                <a:srgbClr val="000000"/>
              </a:buClr>
              <a:buSzPct val="45000"/>
              <a:buChar char="●"/>
              <a:defRPr spc="-100" sz="3200"/>
            </a:pPr>
          </a:p>
        </p:txBody>
      </p:sp>
      <p:sp>
        <p:nvSpPr>
          <p:cNvPr id="76" name="PlaceHolder 4"/>
          <p:cNvSpPr/>
          <p:nvPr>
            <p:ph type="body" sz="quarter" idx="13"/>
          </p:nvPr>
        </p:nvSpPr>
        <p:spPr>
          <a:xfrm>
            <a:off x="5150880" y="3043800"/>
            <a:ext cx="4425481" cy="1568161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/>
          <p:nvPr>
            <p:ph type="title"/>
          </p:nvPr>
        </p:nvSpPr>
        <p:spPr>
          <a:xfrm>
            <a:off x="503639" y="225719"/>
            <a:ext cx="9068761" cy="94644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quarter" idx="1"/>
          </p:nvPr>
        </p:nvSpPr>
        <p:spPr>
          <a:xfrm>
            <a:off x="503639" y="1326239"/>
            <a:ext cx="4425481" cy="156816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PlaceHolder 3"/>
          <p:cNvSpPr/>
          <p:nvPr/>
        </p:nvSpPr>
        <p:spPr>
          <a:xfrm>
            <a:off x="5150880" y="1326239"/>
            <a:ext cx="4425481" cy="156816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 marL="431999" indent="-323999">
              <a:spcBef>
                <a:spcPts val="1400"/>
              </a:spcBef>
              <a:buClr>
                <a:srgbClr val="000000"/>
              </a:buClr>
              <a:buSzPct val="45000"/>
              <a:buChar char="●"/>
              <a:defRPr spc="-100" sz="3200"/>
            </a:pPr>
          </a:p>
        </p:txBody>
      </p:sp>
      <p:sp>
        <p:nvSpPr>
          <p:cNvPr id="87" name="PlaceHolder 4"/>
          <p:cNvSpPr/>
          <p:nvPr>
            <p:ph type="body" sz="half" idx="13"/>
          </p:nvPr>
        </p:nvSpPr>
        <p:spPr>
          <a:xfrm>
            <a:off x="503640" y="3043800"/>
            <a:ext cx="9068760" cy="1568161"/>
          </a:xfrm>
          <a:prstGeom prst="rect">
            <a:avLst/>
          </a:prstGeom>
        </p:spPr>
        <p:txBody>
          <a:bodyPr/>
          <a:lstStyle/>
          <a:p>
            <a:pPr>
              <a:defRPr spc="-100"/>
            </a:pP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03555" y="76047"/>
            <a:ext cx="9063991" cy="124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03555" y="1321646"/>
            <a:ext cx="9063991" cy="4342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4867698" y="5249874"/>
            <a:ext cx="2349924" cy="3048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 spc="-1" sz="1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4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431999" marR="0" indent="-323999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Tx/>
        <a:buChar char="●"/>
        <a:tabLst/>
        <a:defRPr b="0" baseline="0" cap="none" i="0" spc="-1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910285" marR="0" indent="-370285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75000"/>
        <a:buFont typeface="Wingdings"/>
        <a:buChar char=""/>
        <a:tabLst/>
        <a:defRPr b="0" baseline="0" cap="none" i="0" spc="-1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392000" marR="0" indent="-3840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 typeface="Wingdings"/>
        <a:buChar char=""/>
        <a:tabLst/>
        <a:defRPr b="0" baseline="0" cap="none" i="0" spc="-1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857599" marR="0" indent="-3456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75000"/>
        <a:buFont typeface="Wingdings"/>
        <a:buChar char=""/>
        <a:tabLst/>
        <a:defRPr b="0" baseline="0" cap="none" i="0" spc="-1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289599" marR="0" indent="-3456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 typeface="Wingdings"/>
        <a:buChar char=""/>
        <a:tabLst/>
        <a:defRPr b="0" baseline="0" cap="none" i="0" spc="-1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721599" marR="0" indent="-3456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 typeface="Wingdings"/>
        <a:buChar char=""/>
        <a:tabLst/>
        <a:defRPr b="0" baseline="0" cap="none" i="0" spc="-1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153599" marR="0" indent="-34560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 typeface="Wingdings"/>
        <a:buChar char=""/>
        <a:tabLst/>
        <a:defRPr b="0" baseline="0" cap="none" i="0" spc="-1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Tx/>
        <a:buFont typeface="Wingdings"/>
        <a:buNone/>
        <a:tabLst/>
        <a:defRPr b="0" baseline="0" cap="none" i="0" spc="-1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Tx/>
        <a:buFont typeface="Wingdings"/>
        <a:buNone/>
        <a:tabLst/>
        <a:defRPr b="0" baseline="0" cap="none" i="0" spc="-1" strike="noStrike" sz="32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Relationship Id="rId3" Type="http://schemas.openxmlformats.org/officeDocument/2006/relationships/image" Target="../media/image3.tif"/><Relationship Id="rId4" Type="http://schemas.openxmlformats.org/officeDocument/2006/relationships/image" Target="../media/image1.jpeg"/><Relationship Id="rId5" Type="http://schemas.openxmlformats.org/officeDocument/2006/relationships/image" Target="../media/image4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VEUČILIŠTE U SPLITU…"/>
          <p:cNvSpPr txBox="1"/>
          <p:nvPr/>
        </p:nvSpPr>
        <p:spPr>
          <a:xfrm>
            <a:off x="1448767" y="-2016443"/>
            <a:ext cx="7951559" cy="13847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0215">
              <a:defRPr sz="1700">
                <a:latin typeface="Times"/>
                <a:ea typeface="Times"/>
                <a:cs typeface="Times"/>
                <a:sym typeface="Times"/>
              </a:defRPr>
            </a:pPr>
            <a:r>
              <a:t>    SVEUČILIŠTE U SPLITU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  <a:r>
              <a:t>                          FAKULTET ELEKTROTEHNIKE, STROJARSTVA I BRODOGRADNJE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defRPr sz="1700">
                <a:latin typeface="Times"/>
                <a:ea typeface="Times"/>
                <a:cs typeface="Times"/>
                <a:sym typeface="Times"/>
              </a:defRPr>
            </a:pPr>
            <a:r>
              <a:t>                                           SVEUČILIŠTE U SPLITU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  <a:r>
              <a:t>      FAKULTET ELEKTROTEHNIKE, STROJARSTVA I BRODOGRADNJE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b="1" sz="1700">
                <a:latin typeface="Times"/>
                <a:ea typeface="Times"/>
                <a:cs typeface="Times"/>
                <a:sym typeface="Times"/>
              </a:defRPr>
            </a:pPr>
            <a:r>
              <a:rPr b="0"/>
              <a:t>   </a:t>
            </a:r>
            <a:endParaRPr b="0"/>
          </a:p>
          <a:p>
            <a:pPr defTabSz="450215">
              <a:lnSpc>
                <a:spcPct val="115000"/>
              </a:lnSpc>
              <a:spcBef>
                <a:spcPts val="700"/>
              </a:spcBef>
              <a:defRPr b="1" sz="1700">
                <a:latin typeface="Times"/>
                <a:ea typeface="Times"/>
                <a:cs typeface="Times"/>
                <a:sym typeface="Times"/>
              </a:defRPr>
            </a:pPr>
            <a:r>
              <a:rPr b="0"/>
              <a:t>                              </a:t>
            </a:r>
            <a:endParaRPr b="0"/>
          </a:p>
          <a:p>
            <a:pPr defTabSz="450215">
              <a:lnSpc>
                <a:spcPct val="115000"/>
              </a:lnSpc>
              <a:spcBef>
                <a:spcPts val="700"/>
              </a:spcBef>
              <a:defRPr b="1" sz="1700">
                <a:latin typeface="Times"/>
                <a:ea typeface="Times"/>
                <a:cs typeface="Times"/>
                <a:sym typeface="Times"/>
              </a:defRPr>
            </a:pPr>
            <a:r>
              <a:rPr b="0"/>
              <a:t>                  </a:t>
            </a:r>
            <a:r>
              <a:rPr sz="2400"/>
              <a:t>Slanje podataka položaja bežičnim putem</a:t>
            </a:r>
            <a:endParaRPr b="0" sz="2400"/>
          </a:p>
          <a:p>
            <a:pPr defTabSz="450215">
              <a:lnSpc>
                <a:spcPct val="115000"/>
              </a:lnSpc>
              <a:spcBef>
                <a:spcPts val="700"/>
              </a:spcBef>
              <a:defRPr b="1" sz="1700">
                <a:latin typeface="Times"/>
                <a:ea typeface="Times"/>
                <a:cs typeface="Times"/>
                <a:sym typeface="Times"/>
              </a:defRPr>
            </a:pPr>
            <a:endParaRPr b="0"/>
          </a:p>
          <a:p>
            <a:pPr defTabSz="450215">
              <a:lnSpc>
                <a:spcPct val="115000"/>
              </a:lnSpc>
              <a:spcBef>
                <a:spcPts val="700"/>
              </a:spcBef>
              <a:defRPr b="1" sz="1700">
                <a:latin typeface="Times"/>
                <a:ea typeface="Times"/>
                <a:cs typeface="Times"/>
                <a:sym typeface="Times"/>
              </a:defRPr>
            </a:pPr>
            <a:r>
              <a:rPr b="0"/>
              <a:t>   </a:t>
            </a:r>
            <a:endParaRPr b="0"/>
          </a:p>
          <a:p>
            <a:pPr defTabSz="450215">
              <a:lnSpc>
                <a:spcPct val="115000"/>
              </a:lnSpc>
              <a:spcBef>
                <a:spcPts val="700"/>
              </a:spcBef>
              <a:defRPr b="1" sz="1700">
                <a:latin typeface="Times"/>
                <a:ea typeface="Times"/>
                <a:cs typeface="Times"/>
                <a:sym typeface="Times"/>
              </a:defRPr>
            </a:pPr>
            <a:r>
              <a:rPr b="0"/>
              <a:t>                               </a:t>
            </a:r>
            <a:r>
              <a:t>                                                 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  <a:r>
              <a:t>                                         </a:t>
            </a:r>
            <a:r>
              <a:rPr i="1"/>
              <a:t>Darija Sinovčić &amp; Laura Miličić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  <a:r>
              <a:t>                                                    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700">
                <a:latin typeface="Times"/>
                <a:ea typeface="Times"/>
                <a:cs typeface="Times"/>
                <a:sym typeface="Times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ADRŽAJ…"/>
          <p:cNvSpPr txBox="1"/>
          <p:nvPr/>
        </p:nvSpPr>
        <p:spPr>
          <a:xfrm>
            <a:off x="615875" y="505389"/>
            <a:ext cx="5872102" cy="3364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b="1" sz="3300"/>
            </a:pPr>
            <a:r>
              <a:t>SADRŽAJ</a:t>
            </a:r>
          </a:p>
          <a:p>
            <a:pPr>
              <a:defRPr sz="3300"/>
            </a:pPr>
          </a:p>
          <a:p>
            <a:pPr>
              <a:defRPr sz="3300"/>
            </a:pPr>
            <a:r>
              <a:t>1.UVOD</a:t>
            </a:r>
          </a:p>
          <a:p>
            <a:pPr>
              <a:defRPr sz="3300"/>
            </a:pPr>
            <a:r>
              <a:t>2.PREGLED SUSTAVA</a:t>
            </a:r>
          </a:p>
          <a:p>
            <a:pPr>
              <a:defRPr sz="3300"/>
            </a:pPr>
            <a:r>
              <a:t>3.HARDWARE</a:t>
            </a:r>
          </a:p>
          <a:p>
            <a:pPr>
              <a:defRPr sz="3300"/>
            </a:pPr>
            <a:r>
              <a:t>4.SOFTWARE</a:t>
            </a:r>
          </a:p>
          <a:p>
            <a:pPr>
              <a:defRPr sz="3300"/>
            </a:pPr>
            <a:r>
              <a:t>5.LITERATURA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1.UVOD"/>
          <p:cNvSpPr txBox="1"/>
          <p:nvPr/>
        </p:nvSpPr>
        <p:spPr>
          <a:xfrm>
            <a:off x="225400" y="657789"/>
            <a:ext cx="2736305" cy="48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3400"/>
            </a:lvl1pPr>
          </a:lstStyle>
          <a:p>
            <a:pPr/>
            <a:r>
              <a:t>1.UVOD</a:t>
            </a:r>
          </a:p>
        </p:txBody>
      </p:sp>
      <p:sp>
        <p:nvSpPr>
          <p:cNvPr id="138" name="Cilj ovog projekta je da se položaj osobe ili predmeta putem bežične tehnologije prenese s jednog  mjesta na drugo mjesto.U našem slučaju se koristi bežična komunikacijska tehnologija za male udaljenosti(do 100 m)."/>
          <p:cNvSpPr txBox="1"/>
          <p:nvPr/>
        </p:nvSpPr>
        <p:spPr>
          <a:xfrm>
            <a:off x="127864" y="1655742"/>
            <a:ext cx="10020301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450215">
              <a:lnSpc>
                <a:spcPct val="115000"/>
              </a:lnSpc>
              <a:spcBef>
                <a:spcPts val="700"/>
              </a:spcBef>
              <a:defRPr sz="2000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Cilj ovog projekta je da se položaj osobe ili predmeta putem bežične tehnologije prenese s jednog  mjesta na drugo mjesto.U našem slučaju se koristi bežična komunikacijska tehnologija za male udaljenosti(do 100 m).</a:t>
            </a:r>
          </a:p>
        </p:txBody>
      </p:sp>
      <p:sp>
        <p:nvSpPr>
          <p:cNvPr id="139" name="Projekt se sastoji od:…"/>
          <p:cNvSpPr txBox="1"/>
          <p:nvPr/>
        </p:nvSpPr>
        <p:spPr>
          <a:xfrm>
            <a:off x="156285" y="3178362"/>
            <a:ext cx="9758531" cy="1592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/>
            <a:r>
              <a:t>Projekt se sastoji od:</a:t>
            </a:r>
          </a:p>
          <a:p>
            <a:pPr marL="300789" indent="-300789">
              <a:buSzPct val="100000"/>
              <a:buAutoNum type="arabicParenR" startAt="1"/>
            </a:pPr>
            <a:r>
              <a:t>hardware.                                                     2) software                                      </a:t>
            </a:r>
          </a:p>
          <a:p>
            <a:pPr/>
            <a:r>
              <a:t>-Arduino Uno                                                      -Arduino uno (predajni I prijamni dio)</a:t>
            </a:r>
          </a:p>
          <a:p>
            <a:pPr/>
            <a:r>
              <a:t>-GPS modul                                                        -Prikaz pozicijskih podataka na Serial Monitoru</a:t>
            </a:r>
          </a:p>
          <a:p>
            <a:pPr/>
            <a:r>
              <a:t>-radio komunikacijski modul NRF24L01 </a:t>
            </a:r>
          </a:p>
          <a:p>
            <a:pPr/>
            <a:r>
              <a:t>-napajanje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180" y="883208"/>
            <a:ext cx="8175340" cy="4594278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2.PREGLED SUSTAVA"/>
          <p:cNvSpPr txBox="1"/>
          <p:nvPr/>
        </p:nvSpPr>
        <p:spPr>
          <a:xfrm>
            <a:off x="222175" y="200589"/>
            <a:ext cx="4547234" cy="48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400"/>
            </a:lvl1pPr>
          </a:lstStyle>
          <a:p>
            <a:pPr/>
            <a:r>
              <a:t>2.PREGLED SUSTAVA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3.HARDWARE"/>
          <p:cNvSpPr txBox="1"/>
          <p:nvPr/>
        </p:nvSpPr>
        <p:spPr>
          <a:xfrm>
            <a:off x="336475" y="225989"/>
            <a:ext cx="2915544" cy="48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400"/>
            </a:lvl1pPr>
          </a:lstStyle>
          <a:p>
            <a:pPr/>
            <a:r>
              <a:t>3.HARDWARE</a:t>
            </a:r>
          </a:p>
        </p:txBody>
      </p:sp>
      <p:sp>
        <p:nvSpPr>
          <p:cNvPr id="145" name="ARDUNIO UNO"/>
          <p:cNvSpPr txBox="1"/>
          <p:nvPr/>
        </p:nvSpPr>
        <p:spPr>
          <a:xfrm>
            <a:off x="488875" y="2289206"/>
            <a:ext cx="1638351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ARDUNIO UNO</a:t>
            </a:r>
          </a:p>
        </p:txBody>
      </p:sp>
      <p:sp>
        <p:nvSpPr>
          <p:cNvPr id="146" name="GPS MODUL"/>
          <p:cNvSpPr txBox="1"/>
          <p:nvPr/>
        </p:nvSpPr>
        <p:spPr>
          <a:xfrm>
            <a:off x="7816688" y="921165"/>
            <a:ext cx="1384525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GPS MODUL</a:t>
            </a:r>
          </a:p>
        </p:txBody>
      </p:sp>
      <p:sp>
        <p:nvSpPr>
          <p:cNvPr id="147" name="RADIO KOMUNIKACIJSKI MODUL NRF24L01"/>
          <p:cNvSpPr txBox="1"/>
          <p:nvPr/>
        </p:nvSpPr>
        <p:spPr>
          <a:xfrm>
            <a:off x="4654475" y="3538146"/>
            <a:ext cx="5323385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just" defTabSz="450215">
              <a:defRPr sz="2000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RADIO KOMUNIKACIJSKI MODUL NRF24L01 </a:t>
            </a:r>
          </a:p>
        </p:txBody>
      </p:sp>
      <p:sp>
        <p:nvSpPr>
          <p:cNvPr id="148" name="BATERIJSKO…"/>
          <p:cNvSpPr txBox="1"/>
          <p:nvPr/>
        </p:nvSpPr>
        <p:spPr>
          <a:xfrm>
            <a:off x="128686" y="4182274"/>
            <a:ext cx="1715791" cy="575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2000"/>
            </a:pPr>
            <a:r>
              <a:t>BATERIJSKO  </a:t>
            </a:r>
          </a:p>
          <a:p>
            <a:pPr>
              <a:defRPr sz="2000"/>
            </a:pPr>
            <a:r>
              <a:t>NAPAJANJE</a:t>
            </a:r>
          </a:p>
        </p:txBody>
      </p:sp>
      <p:pic>
        <p:nvPicPr>
          <p:cNvPr id="14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28196" y="1315283"/>
            <a:ext cx="2161509" cy="22070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73010" y="3552496"/>
            <a:ext cx="2447264" cy="18354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61951" y="1553789"/>
            <a:ext cx="2586039" cy="19370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842237" y="3890271"/>
            <a:ext cx="2447264" cy="1617098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Hardware koristi standardne elemente Arduino workframe-a koji uključuje predajno prijemni modulpredajno-prijamni modul NRF24L01 i neo-6 GPS modul"/>
          <p:cNvSpPr txBox="1"/>
          <p:nvPr/>
        </p:nvSpPr>
        <p:spPr>
          <a:xfrm>
            <a:off x="298375" y="734165"/>
            <a:ext cx="7009781" cy="7926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/>
            <a:r>
              <a:t>Hardware koristi standardne elemente Arduino workframe-a koji uključuje predajno prijemni modulpredajno-prijamni modul NRF24L01 i neo-6 GPS modul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4.SOFTWARE"/>
          <p:cNvSpPr txBox="1"/>
          <p:nvPr/>
        </p:nvSpPr>
        <p:spPr>
          <a:xfrm>
            <a:off x="222175" y="238689"/>
            <a:ext cx="2819612" cy="48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400"/>
            </a:lvl1pPr>
          </a:lstStyle>
          <a:p>
            <a:pPr/>
            <a:r>
              <a:t>4.SOFTWARE</a:t>
            </a:r>
          </a:p>
        </p:txBody>
      </p:sp>
      <p:sp>
        <p:nvSpPr>
          <p:cNvPr id="156" name="1.PREDAJNI DIO"/>
          <p:cNvSpPr txBox="1"/>
          <p:nvPr/>
        </p:nvSpPr>
        <p:spPr>
          <a:xfrm>
            <a:off x="145975" y="1129558"/>
            <a:ext cx="2599805" cy="382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600" u="sng">
                <a:solidFill>
                  <a:schemeClr val="accent2">
                    <a:satOff val="-4966"/>
                    <a:lumOff val="-10549"/>
                  </a:schemeClr>
                </a:solidFill>
              </a:defRPr>
            </a:lvl1pPr>
          </a:lstStyle>
          <a:p>
            <a:pPr/>
            <a:r>
              <a:t>1.PREDAJNI DIO</a:t>
            </a:r>
          </a:p>
        </p:txBody>
      </p:sp>
      <p:sp>
        <p:nvSpPr>
          <p:cNvPr id="157" name="Za komunikaciju između GPS-a i Arduina koristi se standarni software-ski emulator serijskog protokola, a ne ugrađeni standardni Arduino uno serijski asinkroni interface (SoftwareSerial.h library). ISP interface koristi se za komunikaciju Arduino una i NRF24L01 predajnog modula."/>
          <p:cNvSpPr txBox="1"/>
          <p:nvPr/>
        </p:nvSpPr>
        <p:spPr>
          <a:xfrm>
            <a:off x="198245" y="1922152"/>
            <a:ext cx="9680576" cy="2418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450215">
              <a:lnSpc>
                <a:spcPct val="115000"/>
              </a:lnSpc>
              <a:spcBef>
                <a:spcPts val="700"/>
              </a:spcBef>
              <a:defRPr sz="2800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Za komunikaciju između GPS-a i Arduina koristi se standarni software-ski emulator serijskog protokola, a ne ugrađeni standardni Arduino uno serijski asinkroni interface (SoftwareSerial.h library). ISP interface koristi se za komunikaciju Arduino una i NRF24L01 predajnog modula.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2.PRIJAMNI DIO"/>
          <p:cNvSpPr txBox="1"/>
          <p:nvPr/>
        </p:nvSpPr>
        <p:spPr>
          <a:xfrm>
            <a:off x="387275" y="416489"/>
            <a:ext cx="2507904" cy="382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600" u="sng">
                <a:solidFill>
                  <a:schemeClr val="accent2">
                    <a:satOff val="-4966"/>
                    <a:lumOff val="-10549"/>
                  </a:schemeClr>
                </a:solidFill>
              </a:defRPr>
            </a:lvl1pPr>
          </a:lstStyle>
          <a:p>
            <a:pPr/>
            <a:r>
              <a:t>2.PRIJAMNI DIO</a:t>
            </a:r>
          </a:p>
        </p:txBody>
      </p:sp>
      <p:sp>
        <p:nvSpPr>
          <p:cNvPr id="160" name="Prijamni dio softwareskog dijela sastoji se od dva osnovna dijela: radio prijamnog dijela(NRF24L01 i Arduino una računala,koji komuniciraju putem SPI interface-a)."/>
          <p:cNvSpPr txBox="1"/>
          <p:nvPr/>
        </p:nvSpPr>
        <p:spPr>
          <a:xfrm>
            <a:off x="381310" y="1136650"/>
            <a:ext cx="9414744" cy="142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450215">
              <a:lnSpc>
                <a:spcPct val="115000"/>
              </a:lnSpc>
              <a:spcBef>
                <a:spcPts val="700"/>
              </a:spcBef>
              <a:defRPr sz="2800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Prijamni dio softwareskog dijela sastoji se od dva osnovna dijela: radio prijamnog dijela(NRF24L01 i Arduino una računala,koji komuniciraju putem SPI interface-a).</a:t>
            </a:r>
          </a:p>
        </p:txBody>
      </p:sp>
      <p:sp>
        <p:nvSpPr>
          <p:cNvPr id="161" name="Kao i kod predajnika, definirane su dvije varijable unutar strukture payload koje služe za učitavanje geografske širine i dužine."/>
          <p:cNvSpPr txBox="1"/>
          <p:nvPr/>
        </p:nvSpPr>
        <p:spPr>
          <a:xfrm>
            <a:off x="337468" y="3108889"/>
            <a:ext cx="9581431" cy="928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450215">
              <a:lnSpc>
                <a:spcPct val="115000"/>
              </a:lnSpc>
              <a:spcBef>
                <a:spcPts val="700"/>
              </a:spcBef>
              <a:defRPr sz="2800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Kao i kod predajnika, definirane su dvije varijable unutar strukture payload koje služe za učitavanje geografske širine i dužine.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5.LITERATURA"/>
          <p:cNvSpPr txBox="1"/>
          <p:nvPr/>
        </p:nvSpPr>
        <p:spPr>
          <a:xfrm>
            <a:off x="222175" y="187889"/>
            <a:ext cx="3099186" cy="48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400"/>
            </a:lvl1pPr>
          </a:lstStyle>
          <a:p>
            <a:pPr/>
            <a:r>
              <a:t>5.LITERATURA</a:t>
            </a:r>
          </a:p>
        </p:txBody>
      </p:sp>
      <p:sp>
        <p:nvSpPr>
          <p:cNvPr id="164" name="https://www.tutorialspoint.com/arduino/arduino_board_description.htm…"/>
          <p:cNvSpPr txBox="1"/>
          <p:nvPr/>
        </p:nvSpPr>
        <p:spPr>
          <a:xfrm>
            <a:off x="476175" y="1318189"/>
            <a:ext cx="8153829" cy="3816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https://www.tutorialspoint.com/arduino/arduino_board_description.htm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https://lastminuteengineers.com/neo6m-gps-arduino-tutorial/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https://www.elprocus.com/what-is-arduino-uno-r3-pin-diagram-specification-and-applications/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https://components101.com/wireless/nrf24l01-pinout-features-datasheet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https://www.theengineeringprojects.com/2019/02/introduction-to-nrf24l01.html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https://lastminuteengineers.com/nrf24l01-arduino-wireless-communication/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https://stackoverflow.com/questions/53717218/using-nrf24l01-between-2-arduinos-to-send-multiple-sensor-values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https://forum.arduino.cc/index.php?topic=547086.0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https://www.instructables.com/id/LOG-Wireless-Temperature-Monitoring/</a:t>
            </a:r>
          </a:p>
          <a:p>
            <a:pPr defTabSz="450215">
              <a:lnSpc>
                <a:spcPct val="115000"/>
              </a:lnSpc>
              <a:spcBef>
                <a:spcPts val="700"/>
              </a:spcBef>
              <a:defRPr sz="1600">
                <a:latin typeface="Times"/>
                <a:ea typeface="Times"/>
                <a:cs typeface="Times"/>
                <a:sym typeface="Times"/>
              </a:defRPr>
            </a:pPr>
            <a:r>
              <a:t>https://www.instructables.com/id/Arduino-Ublox-GPS/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HVALA NA PAŽNJI!"/>
          <p:cNvSpPr txBox="1"/>
          <p:nvPr/>
        </p:nvSpPr>
        <p:spPr>
          <a:xfrm>
            <a:off x="1731531" y="2424841"/>
            <a:ext cx="6608038" cy="814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5700"/>
            </a:lvl1pPr>
          </a:lstStyle>
          <a:p>
            <a:pPr/>
            <a:r>
              <a:t>HVALA NA PAŽNJI!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